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319" r:id="rId2"/>
    <p:sldId id="257" r:id="rId3"/>
    <p:sldId id="258" r:id="rId4"/>
    <p:sldId id="259" r:id="rId5"/>
    <p:sldId id="262" r:id="rId6"/>
    <p:sldId id="305" r:id="rId7"/>
    <p:sldId id="295" r:id="rId8"/>
    <p:sldId id="299" r:id="rId9"/>
    <p:sldId id="296" r:id="rId10"/>
    <p:sldId id="320" r:id="rId11"/>
    <p:sldId id="321" r:id="rId12"/>
    <p:sldId id="323" r:id="rId13"/>
    <p:sldId id="325" r:id="rId14"/>
    <p:sldId id="324" r:id="rId15"/>
    <p:sldId id="322" r:id="rId16"/>
    <p:sldId id="278" r:id="rId17"/>
    <p:sldId id="279" r:id="rId18"/>
    <p:sldId id="289" r:id="rId19"/>
    <p:sldId id="326" r:id="rId20"/>
    <p:sldId id="327" r:id="rId21"/>
    <p:sldId id="302" r:id="rId22"/>
    <p:sldId id="286" r:id="rId23"/>
    <p:sldId id="306" r:id="rId24"/>
    <p:sldId id="280" r:id="rId25"/>
    <p:sldId id="300" r:id="rId26"/>
    <p:sldId id="268" r:id="rId27"/>
    <p:sldId id="269" r:id="rId28"/>
    <p:sldId id="263" r:id="rId29"/>
    <p:sldId id="265" r:id="rId30"/>
    <p:sldId id="303" r:id="rId31"/>
    <p:sldId id="304" r:id="rId32"/>
    <p:sldId id="266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02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373216"/>
            <a:ext cx="8458200" cy="1224136"/>
          </a:xfrm>
        </p:spPr>
        <p:txBody>
          <a:bodyPr/>
          <a:lstStyle/>
          <a:p>
            <a:pPr marL="182880" lvl="0" indent="0">
              <a:spcBef>
                <a:spcPct val="20000"/>
              </a:spcBef>
              <a:buNone/>
            </a:pPr>
            <a:r>
              <a:rPr lang="ru-RU" sz="2400" b="1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БУ «СУРГУТСКАЯ ГОРОДСКАЯ КЛИНИЧЕСКАЯ БОЛЬНИЦА»</a:t>
            </a:r>
            <a:r>
              <a:rPr lang="ru-RU" sz="24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/>
            </a:r>
            <a:br>
              <a:rPr lang="ru-RU" sz="24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ru-RU" sz="2400" b="1" cap="none" dirty="0" smtClean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г. Сургут, 2018</a:t>
            </a:r>
            <a:endParaRPr lang="ru-RU" b="1" dirty="0"/>
          </a:p>
        </p:txBody>
      </p:sp>
      <p:pic>
        <p:nvPicPr>
          <p:cNvPr id="4" name="Picture 2" descr="C:\Documents and Settings\oparina_sb\Рабочий стол\ФОТО КГБ\Фото учреждения\DSC00719.JPG"/>
          <p:cNvPicPr>
            <a:picLocks noChangeAspect="1" noChangeArrowheads="1"/>
          </p:cNvPicPr>
          <p:nvPr/>
        </p:nvPicPr>
        <p:blipFill>
          <a:blip r:embed="rId2" cstate="print"/>
          <a:srcRect l="4247" r="4247"/>
          <a:stretch>
            <a:fillRect/>
          </a:stretch>
        </p:blipFill>
        <p:spPr bwMode="auto">
          <a:xfrm>
            <a:off x="2411760" y="348630"/>
            <a:ext cx="5877652" cy="396044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000" stA="49000" endA="500" endPos="10000" dist="900" dir="5400000" sy="-9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559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dirty="0" smtClean="0"/>
              <a:t>Малоинвазивное операционное вмешательство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23528" y="1196975"/>
            <a:ext cx="3997647" cy="71985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Оперирует Н.И. Понамарев</a:t>
            </a:r>
            <a:endParaRPr lang="ru-RU" dirty="0"/>
          </a:p>
        </p:txBody>
      </p:sp>
      <p:pic>
        <p:nvPicPr>
          <p:cNvPr id="1026" name="Picture 2" descr="C:\Users\oparina_sb\Desktop\ФОТО КГБ\Операция\Оперирует Н.И. Понамар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5280586" cy="396044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parina_sb\Desktop\ФОТО КГБ\Операция\IMG_03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12382" r="6068" b="5128"/>
          <a:stretch/>
        </p:blipFill>
        <p:spPr bwMode="auto">
          <a:xfrm>
            <a:off x="4875609" y="980728"/>
            <a:ext cx="4054708" cy="27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6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Малоинвазивное операционное вмешательство</a:t>
            </a:r>
            <a:endParaRPr lang="ru-RU" sz="2400" dirty="0"/>
          </a:p>
        </p:txBody>
      </p:sp>
      <p:pic>
        <p:nvPicPr>
          <p:cNvPr id="1027" name="Picture 3" descr="C:\Users\oparina_sb\Desktop\ФОТО КГБ\Операция\IMG_03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3"/>
          <a:stretch/>
        </p:blipFill>
        <p:spPr bwMode="auto">
          <a:xfrm>
            <a:off x="395534" y="1340768"/>
            <a:ext cx="3468987" cy="30243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parina_sb\Desktop\ФОТО КГБ\Операция\IMG_0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0888"/>
            <a:ext cx="5472608" cy="410445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Работа в операционной</a:t>
            </a:r>
            <a:endParaRPr lang="ru-RU" sz="2400" dirty="0"/>
          </a:p>
        </p:txBody>
      </p:sp>
      <p:pic>
        <p:nvPicPr>
          <p:cNvPr id="4101" name="Picture 5" descr="C:\Users\oparina_sb\Desktop\ФОТО КГБ\Операции 2014\IMG_9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29" y="1147056"/>
            <a:ext cx="3618655" cy="5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oparina_sb\Desktop\ФОТО КГБ\Операции 2014\IMG_9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47056"/>
            <a:ext cx="3618925" cy="5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Работа в операционной</a:t>
            </a:r>
            <a:endParaRPr lang="ru-RU" sz="2400" dirty="0"/>
          </a:p>
        </p:txBody>
      </p:sp>
      <p:pic>
        <p:nvPicPr>
          <p:cNvPr id="5122" name="Picture 2" descr="C:\Users\oparina_sb\Desktop\ФОТО КГБ\Операции 2014\IMG_9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6688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6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dirty="0" smtClean="0"/>
              <a:t>Малоинвазивное операционное вмешательство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23529" y="1196975"/>
            <a:ext cx="3168352" cy="172796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Оперирует </a:t>
            </a:r>
          </a:p>
          <a:p>
            <a:pPr marL="45720" indent="0">
              <a:buNone/>
            </a:pPr>
            <a:r>
              <a:rPr lang="ru-RU" dirty="0" smtClean="0"/>
              <a:t>М.С. Курносиков</a:t>
            </a:r>
            <a:endParaRPr lang="ru-RU" dirty="0"/>
          </a:p>
        </p:txBody>
      </p:sp>
      <p:pic>
        <p:nvPicPr>
          <p:cNvPr id="6" name="Picture 2" descr="C:\Users\oparina_sb\Desktop\ФОТО КГБ\Операция М.С. Курносиков\IMG_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280587" cy="396044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parina_sb\Desktop\ФОТО КГБ\Операция М.С. Курносиков\IMG_0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8" y="3797957"/>
            <a:ext cx="3912435" cy="266429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Работа в операционной</a:t>
            </a:r>
            <a:endParaRPr lang="ru-RU" sz="2400" dirty="0"/>
          </a:p>
        </p:txBody>
      </p:sp>
      <p:pic>
        <p:nvPicPr>
          <p:cNvPr id="3074" name="Picture 2" descr="C:\Users\oparina_sb\Desktop\ФОТО КГБ\Операция М.С. Курносиков\IMG_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83010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5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792088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2700" dirty="0"/>
              <a:t>Л</a:t>
            </a:r>
            <a:r>
              <a:rPr lang="ru-RU" sz="2700" b="1" dirty="0" smtClean="0"/>
              <a:t>абораторно-диагностические отделения обеспечены</a:t>
            </a:r>
            <a:r>
              <a:rPr lang="ru-RU" sz="27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980728"/>
            <a:ext cx="4824536" cy="29523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эндоскопическим оборудованием, аппаратами УЗИ, лабораторными анализаторами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необходимыми для диагностики многих заболеваний, в том числе, пороков развития у детей,  онкологических заболеваний</a:t>
            </a:r>
          </a:p>
          <a:p>
            <a:endParaRPr lang="ru-RU" dirty="0"/>
          </a:p>
        </p:txBody>
      </p:sp>
      <p:pic>
        <p:nvPicPr>
          <p:cNvPr id="3074" name="Picture 2" descr="C:\Documents and Settings\oparina_sb\Рабочий стол\ФОТО КГБ\Оборудование\Видеоцентр эндоскопич. ФГС_03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3960440" cy="270315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932040" y="3861048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Видео-центр эндоскопический </a:t>
            </a:r>
          </a:p>
        </p:txBody>
      </p:sp>
      <p:pic>
        <p:nvPicPr>
          <p:cNvPr id="11" name="Picture 2" descr="C:\Documents and Settings\oparina_sb\Рабочий стол\ФОТО КГБ\Оборудование\Видеоцентр эндоскопический_0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4104456" cy="273630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3" descr="E:\Фото 19.12.2013\DSC094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437112"/>
            <a:ext cx="3918810" cy="228248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52928" cy="1008112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3100" dirty="0"/>
              <a:t>Л</a:t>
            </a:r>
            <a:r>
              <a:rPr lang="ru-RU" sz="3100" b="1" dirty="0" smtClean="0"/>
              <a:t>абораторно-диагностическое оборудование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4294967295"/>
          </p:nvPr>
        </p:nvSpPr>
        <p:spPr>
          <a:xfrm>
            <a:off x="179512" y="4941888"/>
            <a:ext cx="8784976" cy="143986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 для клинико-диагностических исследований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возможностью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фоторегистрации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неограниченным хранением результатов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исследования 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Documents and Settings\oparina_sb\Рабочий стол\ФОТО КГБ\Оборудование\Комплексы для КДЛ-исслед_036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412776"/>
            <a:ext cx="4146550" cy="276542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103" name="Picture 7" descr="C:\Documents and Settings\oparina_sb\Рабочий стол\ФОТО КГБ\Оборудование\для КДЛ-исслед_0356 (кровь)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289425" cy="2808288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4680520" cy="115212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200" dirty="0"/>
              <a:t>И</a:t>
            </a:r>
            <a:r>
              <a:rPr lang="ru-RU" sz="2200" b="1" dirty="0" smtClean="0"/>
              <a:t>спользование эндоскопического </a:t>
            </a:r>
            <a:br>
              <a:rPr lang="ru-RU" sz="2200" b="1" dirty="0" smtClean="0"/>
            </a:br>
            <a:r>
              <a:rPr lang="ru-RU" sz="2200" b="1" dirty="0" smtClean="0"/>
              <a:t>видео-центра  во время операции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C:\Documents and Settings\oparina_sb\Рабочий стол\ФОТО КГБ\Оборудование\Видеоцентр эндоскопический_027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0" y="4221088"/>
            <a:ext cx="3562474" cy="237498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243" name="Picture 3" descr="C:\Documents and Settings\oparina_sb\Рабочий стол\ФОТО КГБ\Оборудование\Видеоцентр эндоскопический_027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96136" y="476672"/>
            <a:ext cx="2317601" cy="347503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5157192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/>
              <a:t>Видеоцентр</a:t>
            </a:r>
            <a:r>
              <a:rPr lang="ru-RU" sz="1600" dirty="0" smtClean="0"/>
              <a:t> эндоскопический </a:t>
            </a:r>
          </a:p>
        </p:txBody>
      </p:sp>
      <p:pic>
        <p:nvPicPr>
          <p:cNvPr id="10246" name="Picture 6" descr="C:\Documents and Settings\oparina_sb\Рабочий стол\ФОТО КГБ\Оборудование\Видеоцентр эндоскопический_0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556792"/>
            <a:ext cx="3528392" cy="235226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128792" cy="115212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Использование эндоскопического </a:t>
            </a:r>
            <a:r>
              <a:rPr lang="ru-RU" sz="2000" dirty="0" smtClean="0"/>
              <a:t>оборудования для извлечение инородных предметов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8" name="Picture 4" descr="C:\Users\oparina_sb\Desktop\ФОТО КГБ\Фото Петров\3O5A9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6832"/>
            <a:ext cx="57146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oparina_sb\Desktop\ФОТО КГБ\Стенд эндохирургия\инородные тела 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02433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4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337" y="332656"/>
            <a:ext cx="8665024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БУ «</a:t>
            </a:r>
            <a:r>
              <a:rPr lang="ru-RU" sz="2400" b="1" dirty="0" err="1" smtClean="0"/>
              <a:t>Сургутская</a:t>
            </a:r>
            <a:r>
              <a:rPr lang="ru-RU" sz="2400" b="1" dirty="0" smtClean="0"/>
              <a:t> городская клиническая больница»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1268760"/>
            <a:ext cx="4411216" cy="5400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одно из старейших лечебных учреждений, оказывающее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круглосуточную стационарную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взрослому и детскому населению города и района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Коечный фонд составляет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390 коек, в том числе 15 коек дневного стационара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 состав учреждения входят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12 лечебных и 5 лабораторно-диагностических подразделений</a:t>
            </a:r>
          </a:p>
          <a:p>
            <a:endParaRPr lang="ru-RU" dirty="0"/>
          </a:p>
        </p:txBody>
      </p:sp>
      <p:pic>
        <p:nvPicPr>
          <p:cNvPr id="5" name="Picture 20" descr="PC130400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980728"/>
            <a:ext cx="2735101" cy="231873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7" name="Picture 3" descr="C:\Documents and Settings\oparina_sb\Рабочий стол\ФОТО КГБ\ЮБИЛЕЙНЫЕ ФОТО ОТДЕЛЕНИЯ\ТЕРРИТОРИЯ КГБ\IMG_4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76872"/>
            <a:ext cx="3240360" cy="216024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26" name="Picture 2" descr="C:\Documents and Settings\oparina_sb\Рабочий стол\ФОТО КГБ\Ожоги\abf2d818333e5ed8eda390d4069c5915.jpg"/>
          <p:cNvPicPr>
            <a:picLocks noChangeAspect="1" noChangeArrowheads="1"/>
          </p:cNvPicPr>
          <p:nvPr/>
        </p:nvPicPr>
        <p:blipFill>
          <a:blip r:embed="rId4" cstate="print"/>
          <a:srcRect t="20112" r="30291" b="7805"/>
          <a:stretch>
            <a:fillRect/>
          </a:stretch>
        </p:blipFill>
        <p:spPr bwMode="auto">
          <a:xfrm>
            <a:off x="6084168" y="4365104"/>
            <a:ext cx="2869852" cy="237626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128792" cy="115212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Предметы, извлеченные врачами больницы эндоскопическим путем </a:t>
            </a:r>
            <a:br>
              <a:rPr lang="ru-RU" sz="20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oparina_sb\Desktop\ФОТО КГБ\Стенд эндохирургия\инороднвые тела 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318635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parina_sb\Desktop\ФОТО КГБ\Стенд эндохирургия\DSC0162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32859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16695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dirty="0"/>
              <a:t>Н</a:t>
            </a:r>
            <a:r>
              <a:rPr lang="ru-RU" sz="3100" b="1" dirty="0" smtClean="0"/>
              <a:t>овое оборудование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4294967295"/>
          </p:nvPr>
        </p:nvSpPr>
        <p:spPr>
          <a:xfrm>
            <a:off x="395536" y="4652963"/>
            <a:ext cx="4141539" cy="18002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Следящая аппаратура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мониторинга жизненных функций (как у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взрослых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так и у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oparina_sb\Рабочий стол\ФОТО КГБ\ЮБИЛЕЙНЫЕ ФОТО ОТДЕЛЕНИЯ\Фото РАО\IMG_2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536504" cy="30243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51" name="Picture 3" descr="C:\Documents and Settings\oparina_sb\Рабочий стол\ФОТО КГБ\ЮБИЛЕЙНЫЕ ФОТО ОТДЕЛЕНИЯ\Фото РАО\Scan00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689350" cy="549592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2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dirty="0"/>
              <a:t>Н</a:t>
            </a:r>
            <a:r>
              <a:rPr lang="ru-RU" sz="3100" b="1" dirty="0" smtClean="0"/>
              <a:t>овое оборудование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4294967295"/>
          </p:nvPr>
        </p:nvSpPr>
        <p:spPr>
          <a:xfrm>
            <a:off x="251520" y="5013325"/>
            <a:ext cx="4285555" cy="107950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Рельсовая система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подъема пациентов 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отделении реанимации – позволяет легко поднять и перенести пациента весом до 200 кг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C:\Documents and Settings\oparina_sb\Рабочий стол\ФОТО КГБ\Оборудование\Рельсовая система РАО_976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4291013" cy="286067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221" name="Picture 5" descr="C:\Documents and Settings\oparina_sb\Рабочий стол\ФОТО КГБ\Оборудование\Рельсовая система РАО_976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695700" cy="554355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Н</a:t>
            </a:r>
            <a:r>
              <a:rPr lang="ru-RU" sz="2400" b="1" dirty="0" smtClean="0"/>
              <a:t>овое оборудование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4294967295"/>
          </p:nvPr>
        </p:nvSpPr>
        <p:spPr>
          <a:xfrm>
            <a:off x="414239" y="908720"/>
            <a:ext cx="3708152" cy="201622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жоговый корпус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оснащенный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новейшим высококлассным оборудованием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oparina_sb\Рабочий стол\ФОТО КГБ\Ожоги\b_69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548680"/>
            <a:ext cx="4685002" cy="352839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" name="Picture 3" descr="C:\Documents and Settings\oparina_sb\Рабочий стол\ФОТО КГБ\Ожоги\4f8b013f8f0aa550d16fd8ab03ddc093.jpg"/>
          <p:cNvPicPr>
            <a:picLocks noChangeAspect="1" noChangeArrowheads="1"/>
          </p:cNvPicPr>
          <p:nvPr/>
        </p:nvPicPr>
        <p:blipFill>
          <a:blip r:embed="rId3" cstate="print"/>
          <a:srcRect l="5117" t="20181" r="2336"/>
          <a:stretch>
            <a:fillRect/>
          </a:stretch>
        </p:blipFill>
        <p:spPr bwMode="auto">
          <a:xfrm>
            <a:off x="395536" y="3284984"/>
            <a:ext cx="4782385" cy="338065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078" name="Picture 6" descr="C:\Documents and Settings\oparina_sb\Рабочий стол\ФОТО КГБ\Ожоги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225" y="4361379"/>
            <a:ext cx="3471745" cy="230425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23529" y="908720"/>
            <a:ext cx="2952328" cy="5328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Врачи больницы имеют возможность проводить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видеоконференции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</a:t>
            </a:r>
          </a:p>
          <a:p>
            <a:pPr marL="4572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видеоконсультации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ведущими специалистами окружных, региональных и федеральных медицинских центров </a:t>
            </a:r>
          </a:p>
        </p:txBody>
      </p:sp>
      <p:pic>
        <p:nvPicPr>
          <p:cNvPr id="9" name="Picture 8" descr="P10121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024" y="2204864"/>
            <a:ext cx="3610356" cy="300734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170" name="Picture 2" descr="C:\Users\oparina_sb\Desktop\Пресс-релизы\Дети-Бабочки\Дети-бабочки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5280586" cy="4032448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Кадровый потенциал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67544" y="1124744"/>
            <a:ext cx="3960440" cy="57332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учреждении работает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132 врача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357 средних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медицинских работников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них: </a:t>
            </a:r>
          </a:p>
          <a:p>
            <a:pPr marL="4572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- 1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доктор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медицинских наук </a:t>
            </a:r>
          </a:p>
          <a:p>
            <a:pPr marL="4572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- 13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кандидатов медицинских наук</a:t>
            </a:r>
          </a:p>
          <a:p>
            <a:pPr marL="4572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- 4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отличника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здравоохранения</a:t>
            </a:r>
          </a:p>
          <a:p>
            <a:endParaRPr lang="ru-RU" dirty="0"/>
          </a:p>
        </p:txBody>
      </p:sp>
      <p:pic>
        <p:nvPicPr>
          <p:cNvPr id="6" name="Picture 10" descr="P101228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1124744"/>
            <a:ext cx="3793000" cy="248585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Picture 2" descr="E:\IMG_7551.JPG"/>
          <p:cNvPicPr>
            <a:picLocks noChangeAspect="1" noChangeArrowheads="1"/>
          </p:cNvPicPr>
          <p:nvPr/>
        </p:nvPicPr>
        <p:blipFill>
          <a:blip r:embed="rId3" cstate="print"/>
          <a:srcRect l="3928" t="2564" r="15729" b="10256"/>
          <a:stretch>
            <a:fillRect/>
          </a:stretch>
        </p:blipFill>
        <p:spPr bwMode="auto">
          <a:xfrm>
            <a:off x="4644008" y="3761462"/>
            <a:ext cx="3820658" cy="276388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Главный врач </a:t>
            </a:r>
            <a:endParaRPr lang="ru-RU" sz="2800" dirty="0"/>
          </a:p>
        </p:txBody>
      </p:sp>
      <p:pic>
        <p:nvPicPr>
          <p:cNvPr id="3074" name="Picture 2" descr="C:\Documents and Settings\oparina_sb\Рабочий стол\ФОТО КГБ\М.С.Курносиков\IMG_23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149600" cy="47244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3563888" y="980728"/>
            <a:ext cx="5427712" cy="568863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Курносиков Михаил Сергеевич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БУ «Сургутская городская клиническая больница»,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врач-гинеколог высшей категории, кандидат медицинских наук</a:t>
            </a:r>
          </a:p>
          <a:p>
            <a:pPr marL="4572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недрены методики:</a:t>
            </a:r>
          </a:p>
          <a:p>
            <a:pPr marL="4572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гистеросальпинкокинематографии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дренирование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 малого таза под контролем УЗИ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гистерорезектоскопия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эндоскопическая ампутация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экстирпация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матки, 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лапароскопическое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ведение больных с гнойными образованиями органов малого таза у женщин с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динамической </a:t>
            </a:r>
            <a:r>
              <a:rPr lang="ru-RU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санационной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лапароскопии </a:t>
            </a:r>
          </a:p>
          <a:p>
            <a:endParaRPr lang="ru-RU" sz="2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7200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dirty="0" smtClean="0"/>
              <a:t>Заместитель руководителя по медицинской части</a:t>
            </a:r>
            <a:endParaRPr lang="ru-RU" sz="2800" dirty="0"/>
          </a:p>
        </p:txBody>
      </p:sp>
      <p:pic>
        <p:nvPicPr>
          <p:cNvPr id="1026" name="Picture 2" descr="C:\Documents and Settings\oparina_sb\Рабочий стол\ФОТО КГБ\ЮБИЛЕЙНЫЕ ФОТО ОТДЕЛЕНИЯ\ХО1\IMG_43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b="4167"/>
          <a:stretch>
            <a:fillRect/>
          </a:stretch>
        </p:blipFill>
        <p:spPr bwMode="auto">
          <a:xfrm>
            <a:off x="251520" y="1268760"/>
            <a:ext cx="3456384" cy="496855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3851920" y="1052736"/>
            <a:ext cx="5139680" cy="561662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ru-RU" sz="2100" b="1" u="sng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1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Понамарев Николай Ильич </a:t>
            </a:r>
          </a:p>
          <a:p>
            <a:pPr marL="45720" indent="0">
              <a:buNone/>
            </a:pP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Отличник здравоохранения</a:t>
            </a:r>
            <a:r>
              <a:rPr lang="ru-RU" sz="2100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</a:t>
            </a:r>
            <a:r>
              <a:rPr lang="ru-RU" sz="2100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правления </a:t>
            </a:r>
            <a:r>
              <a:rPr lang="ru-RU" sz="21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научного хирургического общества</a:t>
            </a: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 Сургута</a:t>
            </a:r>
          </a:p>
          <a:p>
            <a:pPr marL="45720" indent="0">
              <a:buNone/>
            </a:pP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выпустил </a:t>
            </a:r>
            <a:r>
              <a:rPr lang="ru-RU" sz="2100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научных статей 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сборниках российских съездов по хирургии и региональных хирургических конференций</a:t>
            </a:r>
          </a:p>
          <a:p>
            <a:pPr marL="45720" indent="0">
              <a:buNone/>
            </a:pP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совмещает преподавательскую и научную работу на кафедре факультетской хирургии</a:t>
            </a:r>
            <a:r>
              <a:rPr lang="ru-RU" sz="2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Медицинского института </a:t>
            </a:r>
            <a:r>
              <a:rPr lang="ru-RU" sz="21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Сургутского</a:t>
            </a:r>
            <a:r>
              <a:rPr lang="ru-RU" sz="2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Государственного Университета</a:t>
            </a:r>
          </a:p>
          <a:p>
            <a:pPr algn="ctr"/>
            <a:endParaRPr lang="ru-RU" sz="1600" b="1" dirty="0" smtClean="0">
              <a:solidFill>
                <a:schemeClr val="bg2">
                  <a:lumMod val="10000"/>
                </a:schemeClr>
              </a:solidFill>
              <a:cs typeface="Arial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 </a:t>
            </a: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79512" y="1196975"/>
            <a:ext cx="3168526" cy="554513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Длительное время больница является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клинической базой медицинского института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СурГУ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медицинского колледжа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учреждении проводится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последипломная подготовка  врачей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хирургическому, педиатрическому, гинекологическому, терапевтическому профилю</a:t>
            </a:r>
          </a:p>
          <a:p>
            <a:endParaRPr lang="ru-RU" dirty="0"/>
          </a:p>
        </p:txBody>
      </p:sp>
      <p:pic>
        <p:nvPicPr>
          <p:cNvPr id="4098" name="Picture 2" descr="C:\Documents and Settings\oparina_sb\Рабочий стол\ФОТО КГБ\Фото на юбилей\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5596789" cy="4032448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7200"/>
            <a:ext cx="8308032" cy="8382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b="1" dirty="0" smtClean="0"/>
              <a:t>Вакансии: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3528" y="1412776"/>
            <a:ext cx="8568952" cy="48965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/>
              <a:t>- Врач-анестезиолог-реаниматолог - 2</a:t>
            </a:r>
          </a:p>
          <a:p>
            <a:pPr marL="45720" indent="0">
              <a:buNone/>
            </a:pPr>
            <a:r>
              <a:rPr lang="ru-RU" b="1" dirty="0" smtClean="0"/>
              <a:t>- Врач-педиатр </a:t>
            </a:r>
            <a:r>
              <a:rPr lang="ru-RU" b="1" dirty="0"/>
              <a:t>– </a:t>
            </a:r>
            <a:r>
              <a:rPr lang="ru-RU" b="1" dirty="0" smtClean="0"/>
              <a:t>3 </a:t>
            </a:r>
            <a:r>
              <a:rPr lang="ru-RU" b="1" dirty="0"/>
              <a:t>(на период декретного отпуска)</a:t>
            </a:r>
          </a:p>
          <a:p>
            <a:pPr marL="45720" indent="0">
              <a:buNone/>
            </a:pPr>
            <a:r>
              <a:rPr lang="ru-RU" b="1" dirty="0" smtClean="0"/>
              <a:t>- Врач-функциональной диагностики – 1</a:t>
            </a:r>
          </a:p>
          <a:p>
            <a:pPr marL="45720" indent="0">
              <a:buNone/>
            </a:pPr>
            <a:r>
              <a:rPr lang="ru-RU" b="1" dirty="0" smtClean="0"/>
              <a:t>- Врач-акушер-гинеколог – 2</a:t>
            </a:r>
          </a:p>
          <a:p>
            <a:pPr marL="45720" indent="0">
              <a:buNone/>
            </a:pPr>
            <a:r>
              <a:rPr lang="ru-RU" b="1" dirty="0" smtClean="0"/>
              <a:t>- Врач-бактериолог – 1 (на период декретного отпуска)</a:t>
            </a:r>
          </a:p>
          <a:p>
            <a:pPr marL="45720" indent="0">
              <a:buNone/>
            </a:pPr>
            <a:r>
              <a:rPr lang="ru-RU" b="1" dirty="0" smtClean="0"/>
              <a:t>- Врач-</a:t>
            </a:r>
            <a:r>
              <a:rPr lang="ru-RU" b="1" dirty="0" err="1" smtClean="0"/>
              <a:t>эндоскопист</a:t>
            </a:r>
            <a:r>
              <a:rPr lang="ru-RU" b="1" dirty="0" smtClean="0"/>
              <a:t> – 2 (1 на период листка      нетрудоспособности)</a:t>
            </a:r>
          </a:p>
          <a:p>
            <a:pPr marL="45720" indent="0">
              <a:buNone/>
            </a:pPr>
            <a:r>
              <a:rPr lang="ru-RU" b="1" dirty="0" smtClean="0"/>
              <a:t>- Врач-детский хирург – </a:t>
            </a:r>
            <a:r>
              <a:rPr lang="ru-RU" b="1" dirty="0"/>
              <a:t>2</a:t>
            </a:r>
            <a:endParaRPr lang="ru-RU" b="1" dirty="0" smtClean="0"/>
          </a:p>
          <a:p>
            <a:pPr marL="45720" indent="0">
              <a:buNone/>
            </a:pPr>
            <a:r>
              <a:rPr lang="ru-RU" b="1" dirty="0" smtClean="0"/>
              <a:t>- Врач-инфекционист – 2</a:t>
            </a:r>
          </a:p>
          <a:p>
            <a:pPr marL="45720" indent="0">
              <a:buNone/>
            </a:pPr>
            <a:r>
              <a:rPr lang="ru-RU" b="1" dirty="0" smtClean="0"/>
              <a:t>- Врач – детский уролог-</a:t>
            </a:r>
            <a:r>
              <a:rPr lang="ru-RU" b="1" dirty="0" err="1" smtClean="0"/>
              <a:t>андролог</a:t>
            </a:r>
            <a:r>
              <a:rPr lang="ru-RU" b="1" dirty="0" smtClean="0"/>
              <a:t> - 1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648072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1200" dirty="0"/>
              <a:t> </a:t>
            </a:r>
            <a:r>
              <a:rPr lang="ru-RU" sz="1200" dirty="0" smtClean="0"/>
              <a:t>  </a:t>
            </a:r>
            <a:r>
              <a:rPr lang="ru-RU" sz="3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Лечебные </a:t>
            </a:r>
            <a:r>
              <a:rPr lang="ru-RU" sz="3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отделения:</a:t>
            </a:r>
            <a:br>
              <a:rPr lang="ru-RU" sz="3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1340768"/>
            <a:ext cx="4316288" cy="53285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хирургическое для взрослых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хирургическое для детей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сосудистой хирургии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ожоговое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гинекологическое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терапевтическое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педиатрические (соматические и инфекционное)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реанимации и анестезиологии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физиотерапевтическое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\\Kgb\общая\Матвеева Наталья Ивановна\от Гагариной\фото\Изображение 2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76872"/>
            <a:ext cx="2927945" cy="244827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" name="Picture 2" descr="\\Kgb\общая\Матвеева Наталья Ивановна\от Гагариной\фото\Изображение 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16632"/>
            <a:ext cx="3168650" cy="259080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Picture 9" descr="P10124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149080"/>
            <a:ext cx="2845122" cy="260000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51520" y="476250"/>
            <a:ext cx="8173343" cy="597693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/>
          </a:p>
          <a:p>
            <a:pPr marL="45720" indent="0">
              <a:buNone/>
            </a:pPr>
            <a:r>
              <a:rPr lang="ru-RU" b="1" u="sng" dirty="0" smtClean="0"/>
              <a:t>Заработная плата</a:t>
            </a:r>
            <a:r>
              <a:rPr lang="ru-RU" u="sng" dirty="0" smtClean="0"/>
              <a:t> </a:t>
            </a:r>
            <a:r>
              <a:rPr lang="ru-RU" dirty="0" smtClean="0"/>
              <a:t>молодых врачей учреждения на сегодняшний день на 1 ставку составляет </a:t>
            </a:r>
            <a:r>
              <a:rPr lang="ru-RU" b="1" u="sng" dirty="0" smtClean="0"/>
              <a:t>от 35 тыс. руб. до 44 тыс. руб. </a:t>
            </a:r>
            <a:r>
              <a:rPr lang="ru-RU" dirty="0" smtClean="0"/>
              <a:t>в зависимости от специальности:</a:t>
            </a:r>
          </a:p>
          <a:p>
            <a:pPr marL="45720" indent="0">
              <a:buNone/>
            </a:pPr>
            <a:r>
              <a:rPr lang="ru-RU" b="1" dirty="0"/>
              <a:t>- врач – анестезиолог-реаниматолог – </a:t>
            </a:r>
            <a:r>
              <a:rPr lang="ru-RU" b="1" dirty="0" smtClean="0"/>
              <a:t>44 тыс. руб.</a:t>
            </a:r>
          </a:p>
          <a:p>
            <a:pPr marL="45720" indent="0">
              <a:buNone/>
            </a:pPr>
            <a:r>
              <a:rPr lang="ru-RU" b="1" dirty="0" smtClean="0"/>
              <a:t>- врач-педиатр  </a:t>
            </a:r>
            <a:r>
              <a:rPr lang="ru-RU" dirty="0" smtClean="0"/>
              <a:t>–</a:t>
            </a:r>
            <a:r>
              <a:rPr lang="ru-RU" b="1" dirty="0" smtClean="0"/>
              <a:t>  35 - 40 тыс. руб.</a:t>
            </a:r>
          </a:p>
          <a:p>
            <a:pPr marL="45720" indent="0">
              <a:buNone/>
            </a:pPr>
            <a:r>
              <a:rPr lang="ru-RU" b="1" dirty="0" smtClean="0"/>
              <a:t>- </a:t>
            </a:r>
            <a:r>
              <a:rPr lang="ru-RU" b="1" dirty="0"/>
              <a:t>врач функциональной диагностики  </a:t>
            </a:r>
            <a:r>
              <a:rPr lang="ru-RU" dirty="0"/>
              <a:t>–</a:t>
            </a:r>
            <a:r>
              <a:rPr lang="ru-RU" b="1" dirty="0"/>
              <a:t>  </a:t>
            </a:r>
            <a:r>
              <a:rPr lang="ru-RU" b="1" dirty="0" smtClean="0"/>
              <a:t>32 </a:t>
            </a:r>
            <a:r>
              <a:rPr lang="ru-RU" b="1" dirty="0"/>
              <a:t>тыс</a:t>
            </a:r>
            <a:r>
              <a:rPr lang="ru-RU" b="1" dirty="0" smtClean="0"/>
              <a:t>. руб.</a:t>
            </a:r>
          </a:p>
          <a:p>
            <a:pPr marL="45720" indent="0">
              <a:buNone/>
            </a:pPr>
            <a:r>
              <a:rPr lang="ru-RU" b="1" dirty="0" smtClean="0"/>
              <a:t>- врач-бактериолог  </a:t>
            </a:r>
            <a:r>
              <a:rPr lang="ru-RU" dirty="0" smtClean="0"/>
              <a:t>– </a:t>
            </a:r>
            <a:r>
              <a:rPr lang="ru-RU" b="1" dirty="0" smtClean="0"/>
              <a:t> 37 тыс.руб.</a:t>
            </a:r>
          </a:p>
          <a:p>
            <a:pPr marL="45720" indent="0">
              <a:buNone/>
            </a:pPr>
            <a:r>
              <a:rPr lang="ru-RU" b="1" dirty="0" smtClean="0"/>
              <a:t>- врач-акушер-гинеколог  </a:t>
            </a:r>
            <a:r>
              <a:rPr lang="ru-RU" dirty="0" smtClean="0"/>
              <a:t>–</a:t>
            </a:r>
            <a:r>
              <a:rPr lang="ru-RU" b="1" dirty="0" smtClean="0"/>
              <a:t>  44 тыс.руб.</a:t>
            </a:r>
          </a:p>
          <a:p>
            <a:pPr marL="45720" indent="0">
              <a:buNone/>
            </a:pPr>
            <a:r>
              <a:rPr lang="ru-RU" b="1" dirty="0" smtClean="0"/>
              <a:t>- врач-эндоскопист – 44 тыс. руб.</a:t>
            </a:r>
          </a:p>
          <a:p>
            <a:pPr marL="45720" lvl="0" indent="0">
              <a:buClr>
                <a:srgbClr val="F0A22E"/>
              </a:buClr>
              <a:buNone/>
            </a:pPr>
            <a:r>
              <a:rPr lang="ru-RU" b="1" dirty="0" smtClean="0">
                <a:solidFill>
                  <a:srgbClr val="4E3B30"/>
                </a:solidFill>
              </a:rPr>
              <a:t>- врач – детский хирург – 44 тыс. руб.</a:t>
            </a:r>
            <a:endParaRPr lang="ru-RU" b="1" dirty="0">
              <a:solidFill>
                <a:srgbClr val="4E3B30"/>
              </a:solidFill>
            </a:endParaRPr>
          </a:p>
          <a:p>
            <a:pPr marL="45720" lvl="0" indent="0">
              <a:buClr>
                <a:srgbClr val="F0A22E"/>
              </a:buClr>
              <a:buNone/>
            </a:pPr>
            <a:r>
              <a:rPr lang="ru-RU" b="1" dirty="0" smtClean="0">
                <a:solidFill>
                  <a:srgbClr val="4E3B30"/>
                </a:solidFill>
              </a:rPr>
              <a:t>- врач-инфекционист </a:t>
            </a:r>
            <a:r>
              <a:rPr lang="ru-RU" b="1" dirty="0">
                <a:solidFill>
                  <a:srgbClr val="4E3B30"/>
                </a:solidFill>
              </a:rPr>
              <a:t>– </a:t>
            </a:r>
            <a:r>
              <a:rPr lang="ru-RU" b="1" dirty="0" smtClean="0">
                <a:solidFill>
                  <a:srgbClr val="4E3B30"/>
                </a:solidFill>
              </a:rPr>
              <a:t>35 тыс. руб.</a:t>
            </a:r>
            <a:endParaRPr lang="ru-RU" b="1" dirty="0">
              <a:solidFill>
                <a:srgbClr val="4E3B30"/>
              </a:solidFill>
            </a:endParaRPr>
          </a:p>
          <a:p>
            <a:pPr marL="45720" lvl="0" indent="0">
              <a:buClr>
                <a:srgbClr val="F0A22E"/>
              </a:buClr>
              <a:buNone/>
            </a:pPr>
            <a:r>
              <a:rPr lang="ru-RU" b="1" dirty="0" smtClean="0">
                <a:solidFill>
                  <a:srgbClr val="4E3B30"/>
                </a:solidFill>
              </a:rPr>
              <a:t>- врач – детский уролог-андролог – 44 тыс. руб.</a:t>
            </a:r>
          </a:p>
          <a:p>
            <a:pPr lvl="0">
              <a:buClr>
                <a:srgbClr val="F0A22E"/>
              </a:buClr>
              <a:buFontTx/>
              <a:buChar char="-"/>
            </a:pPr>
            <a:endParaRPr lang="ru-RU" b="1" dirty="0">
              <a:solidFill>
                <a:srgbClr val="4E3B30"/>
              </a:solidFill>
            </a:endParaRPr>
          </a:p>
          <a:p>
            <a:pPr lvl="0">
              <a:buClr>
                <a:srgbClr val="F0A22E"/>
              </a:buClr>
            </a:pPr>
            <a:endParaRPr lang="ru-RU" dirty="0">
              <a:solidFill>
                <a:srgbClr val="4E3B30"/>
              </a:solidFill>
            </a:endParaRP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74675" y="333375"/>
            <a:ext cx="8461821" cy="633598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1700" b="1" dirty="0" smtClean="0"/>
          </a:p>
          <a:p>
            <a:pPr marL="45720" indent="0">
              <a:buNone/>
            </a:pPr>
            <a:r>
              <a:rPr lang="ru-RU" dirty="0" smtClean="0"/>
              <a:t>При устройстве на работу молодому специалисту предоставляется </a:t>
            </a:r>
            <a:r>
              <a:rPr lang="ru-RU" b="1" u="sng" dirty="0" smtClean="0"/>
              <a:t>единовременная выплата в размере двух фондов оплаты труда</a:t>
            </a:r>
            <a:r>
              <a:rPr lang="ru-RU" dirty="0" smtClean="0"/>
              <a:t>, что составляет:</a:t>
            </a:r>
          </a:p>
          <a:p>
            <a:pPr marL="45720" indent="0">
              <a:buNone/>
            </a:pPr>
            <a:r>
              <a:rPr lang="ru-RU" dirty="0"/>
              <a:t>- врач – анестезиолог – реаниматолог </a:t>
            </a:r>
            <a:r>
              <a:rPr lang="ru-RU" dirty="0" smtClean="0"/>
              <a:t>– 88 </a:t>
            </a:r>
            <a:r>
              <a:rPr lang="ru-RU" dirty="0" err="1" smtClean="0"/>
              <a:t>т.р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ru-RU" dirty="0" smtClean="0"/>
              <a:t>- врач-педиатр  –  70 - 80 тыс. руб.</a:t>
            </a:r>
          </a:p>
          <a:p>
            <a:pPr marL="45720" indent="0">
              <a:buNone/>
            </a:pPr>
            <a:r>
              <a:rPr lang="ru-RU" dirty="0" smtClean="0"/>
              <a:t>- врач-бактериолог  – 74 тыс. руб.</a:t>
            </a:r>
          </a:p>
          <a:p>
            <a:pPr marL="45720" indent="0">
              <a:buNone/>
            </a:pPr>
            <a:r>
              <a:rPr lang="ru-RU" dirty="0" smtClean="0"/>
              <a:t>- врач-акушер-гинеколог  –  88 тыс. руб.</a:t>
            </a:r>
          </a:p>
          <a:p>
            <a:pPr marL="45720" indent="0">
              <a:buNone/>
            </a:pPr>
            <a:r>
              <a:rPr lang="ru-RU" dirty="0" smtClean="0"/>
              <a:t>- врач функциональной диагностики  –  64 тыс. руб.</a:t>
            </a:r>
          </a:p>
          <a:p>
            <a:pPr marL="45720" indent="0">
              <a:buNone/>
            </a:pPr>
            <a:r>
              <a:rPr lang="ru-RU" dirty="0" smtClean="0"/>
              <a:t>- врач-эндоскопист – 88 тыс. руб.</a:t>
            </a:r>
          </a:p>
          <a:p>
            <a:pPr marL="45720" indent="0">
              <a:buNone/>
            </a:pPr>
            <a:r>
              <a:rPr lang="ru-RU" dirty="0" smtClean="0"/>
              <a:t>- врач-детский хирург – 88 тыс. руб.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- врач-инфекционист </a:t>
            </a:r>
            <a:r>
              <a:rPr lang="ru-RU" dirty="0"/>
              <a:t>– </a:t>
            </a:r>
            <a:r>
              <a:rPr lang="ru-RU" dirty="0" smtClean="0"/>
              <a:t>70 тыс. руб.</a:t>
            </a:r>
            <a:endParaRPr lang="ru-RU" dirty="0"/>
          </a:p>
          <a:p>
            <a:pPr marL="45720" indent="0">
              <a:buNone/>
            </a:pPr>
            <a:r>
              <a:rPr lang="ru-RU" dirty="0" smtClean="0"/>
              <a:t>- врач-детский уролог-андролог – 88 тыс. руб.</a:t>
            </a:r>
            <a:endParaRPr lang="ru-RU" dirty="0"/>
          </a:p>
          <a:p>
            <a:pPr marL="45720" indent="0">
              <a:buNone/>
            </a:pPr>
            <a:endParaRPr lang="ru-RU" sz="2400" b="1" dirty="0" smtClean="0"/>
          </a:p>
          <a:p>
            <a:pPr marL="45720" indent="0">
              <a:buNone/>
            </a:pPr>
            <a:r>
              <a:rPr lang="ru-RU" sz="2400" b="1" dirty="0" smtClean="0"/>
              <a:t>В учреждении имеется возможность работать по совместительству в пределах до 1,0 ставки. Заработная плата врача молодого специалиста по совместительству может составлять от </a:t>
            </a:r>
            <a:r>
              <a:rPr lang="ru-RU" sz="2400" b="1" dirty="0" smtClean="0">
                <a:solidFill>
                  <a:schemeClr val="tx1"/>
                </a:solidFill>
              </a:rPr>
              <a:t>40 тыс. руб. до 53 тыс. руб. в зависимости от специальности.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187624" y="1628800"/>
            <a:ext cx="7310264" cy="50402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СПАСИБО </a:t>
            </a:r>
            <a:br>
              <a:rPr lang="ru-RU" dirty="0" smtClean="0"/>
            </a:br>
            <a:r>
              <a:rPr lang="ru-RU" dirty="0" smtClean="0"/>
              <a:t>ЗА </a:t>
            </a:r>
            <a:br>
              <a:rPr lang="ru-RU" dirty="0" smtClean="0"/>
            </a:br>
            <a:r>
              <a:rPr lang="ru-RU" dirty="0" smtClean="0"/>
              <a:t>ВНИМАНИЕ!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72008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1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Лабораторно-диагностические </a:t>
            </a:r>
            <a:r>
              <a:rPr lang="ru-RU" sz="3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подразделения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4244280" cy="53285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клинико-диагностическая лаборатория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отделение лучевой диагностики (ультразвуковая и рентгенологическая службы) 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эндоскопическое отделение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патологоанатомическое отделение</a:t>
            </a: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кабинет функциональной диагностики</a:t>
            </a:r>
          </a:p>
          <a:p>
            <a:endParaRPr lang="ru-RU" dirty="0"/>
          </a:p>
        </p:txBody>
      </p:sp>
      <p:pic>
        <p:nvPicPr>
          <p:cNvPr id="8" name="Picture 2" descr="C:\Documents and Settings\oparina_sb\Рабочий стол\ФОТО КГБ\ЮБИЛЕЙНЫЕ ФОТО ОТДЕЛЕНИЯ\КДЛ\IMG_416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052736"/>
            <a:ext cx="3673479" cy="244827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3" descr="C:\Documents and Settings\oparina_sb\Рабочий стол\ФОТО КГБ\ЮБИЛЕЙНЫЕ ФОТО ОТДЕЛЕНИЯ\КДЛ\IMG_4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4944"/>
            <a:ext cx="2448272" cy="3672408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dirty="0" smtClean="0"/>
              <a:t>Уникальность учреждения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51520" y="1125538"/>
            <a:ext cx="4033143" cy="24479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Сургутская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городская клиническая больница» -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единственное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городе и районе,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оказывающее медицинскую помощь больным с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термическими травмами,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 descr="C:\Documents and Settings\oparina_sb\Рабочий стол\ФОТО КГБ\Ожоги\1334913276_hospital.jpg"/>
          <p:cNvPicPr>
            <a:picLocks noChangeAspect="1" noChangeArrowheads="1"/>
          </p:cNvPicPr>
          <p:nvPr/>
        </p:nvPicPr>
        <p:blipFill>
          <a:blip r:embed="rId2" cstate="print"/>
          <a:srcRect l="1686" r="2183"/>
          <a:stretch>
            <a:fillRect/>
          </a:stretch>
        </p:blipFill>
        <p:spPr bwMode="auto">
          <a:xfrm>
            <a:off x="4860032" y="332656"/>
            <a:ext cx="4104456" cy="30243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52" name="Picture 4" descr="C:\Documents and Settings\oparina_sb\Рабочий стол\ФОТО КГБ\Ожоги\198062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056112" cy="304208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2" name="Picture 5" descr="C:\Documents and Settings\oparina_sb\Рабочий стол\ФОТО КГБ\Ожоги\information_items_42432.jpg"/>
          <p:cNvPicPr>
            <a:picLocks noChangeAspect="1" noChangeArrowheads="1"/>
          </p:cNvPicPr>
          <p:nvPr/>
        </p:nvPicPr>
        <p:blipFill>
          <a:blip r:embed="rId4" cstate="print"/>
          <a:srcRect l="11025" t="7087" r="5501"/>
          <a:stretch>
            <a:fillRect/>
          </a:stretch>
        </p:blipFill>
        <p:spPr bwMode="auto">
          <a:xfrm>
            <a:off x="4860032" y="3573016"/>
            <a:ext cx="4075652" cy="302433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8640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dirty="0" smtClean="0"/>
              <a:t>Уникальность учреждения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95536" y="1628775"/>
            <a:ext cx="3744416" cy="11525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пациентам с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сосудистыми заболеваниями</a:t>
            </a:r>
          </a:p>
          <a:p>
            <a:endParaRPr lang="ru-RU" dirty="0"/>
          </a:p>
        </p:txBody>
      </p:sp>
      <p:pic>
        <p:nvPicPr>
          <p:cNvPr id="1026" name="Picture 2" descr="C:\Documents and Settings\oparina_sb\Рабочий стол\ФОТО КГБ\Фото на конкурс по ОТ\IMG_9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212155" cy="280831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Picture 10" descr="P10118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3816350" cy="28813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" name="Picture 4" descr="C:\Documents and Settings\oparina_sb\Рабочий стол\ФОТО КГБ\Операции 2014\IMG_9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212157" cy="288032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6754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dirty="0" smtClean="0"/>
              <a:t>Уникальность учреждения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51520" y="1125538"/>
            <a:ext cx="4176464" cy="179863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детям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хирургической,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уроандрологической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, гинекологической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общесоматической патологией </a:t>
            </a:r>
          </a:p>
          <a:p>
            <a:endParaRPr lang="ru-RU" dirty="0"/>
          </a:p>
        </p:txBody>
      </p:sp>
      <p:pic>
        <p:nvPicPr>
          <p:cNvPr id="3075" name="Picture 3" descr="C:\Documents and Settings\oparina_sb\Рабочий стол\ФОТО КГБ\ЮБИЛЕЙНЫЕ ФОТО ОТДЕЛЕНИЯ\ПО1\IMG_4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140968"/>
            <a:ext cx="5293096" cy="3528731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076" name="Picture 4" descr="C:\Documents and Settings\oparina_sb\Рабочий стол\ФОТО КГБ\ЮБИЛЕЙНЫЕ ФОТО ОТДЕЛЕНИЯ\ПО4\IMG_4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960440" cy="264029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4" name="Picture 6" descr="P10124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3096344" cy="352881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79208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dirty="0" smtClean="0"/>
              <a:t>Уникальность учреждения</a:t>
            </a:r>
            <a:r>
              <a:rPr lang="ru-RU" sz="2000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23528" y="1341438"/>
            <a:ext cx="4536504" cy="165576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токсикологическую помощь детям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использованием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палат детской реанимации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oparina_sb\Рабочий стол\ФОТО КГБ\ЮБИЛЕЙНЫЕ ФОТО ОТДЕЛЕНИЯ\ТЕРАПИЯ\IMG_4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548680"/>
            <a:ext cx="3456384" cy="518457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26" name="Picture 2" descr="C:\Documents and Settings\oparina_sb\Рабочий стол\ФОТО КГБ\ЮБИЛЕЙНЫЕ ФОТО ОТДЕЛЕНИЯ\Фото РАО\IMG_2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4860540" cy="324036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dirty="0" smtClean="0"/>
              <a:t>Уникальность учреждения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323528" y="1196975"/>
            <a:ext cx="3997647" cy="244792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хирургических отделениях больницы выполняются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сложнейшие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малоинвазивные оперативные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вмешательства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" name="Picture 2" descr="E:\IMG_9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4392488" cy="292832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Picture 3" descr="C:\Documents and Settings\oparina_sb\Рабочий стол\ФОТО КГБ\Фото на конкурс по ОТ\Видеоцентр эндоскопический_0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4104456" cy="273630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4" name="Picture 7" descr="\\Kgb\общая\Матвеева Наталья Ивановна\от Гагариной\фото\Изображение 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4436648" cy="275012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2118</TotalTime>
  <Words>805</Words>
  <Application>Microsoft Office PowerPoint</Application>
  <PresentationFormat>Экран (4:3)</PresentationFormat>
  <Paragraphs>123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БУ «СУРГУТСКАЯ ГОРОДСКАЯ КЛИНИЧЕСКАЯ БОЛЬНИЦА» г. Сургут, 2018</vt:lpstr>
      <vt:lpstr>БУ «Сургутская городская клиническая больница»</vt:lpstr>
      <vt:lpstr>   Лечебные отделения:    </vt:lpstr>
      <vt:lpstr>Лабораторно-диагностические подразделения       </vt:lpstr>
      <vt:lpstr>Уникальность учреждения </vt:lpstr>
      <vt:lpstr>Уникальность учреждения </vt:lpstr>
      <vt:lpstr>Уникальность учреждения </vt:lpstr>
      <vt:lpstr>Уникальность учреждения </vt:lpstr>
      <vt:lpstr>Уникальность учреждения </vt:lpstr>
      <vt:lpstr>Малоинвазивное операционное вмешательство</vt:lpstr>
      <vt:lpstr>Малоинвазивное операционное вмешательство</vt:lpstr>
      <vt:lpstr>Работа в операционной</vt:lpstr>
      <vt:lpstr>Работа в операционной</vt:lpstr>
      <vt:lpstr>Малоинвазивное операционное вмешательство</vt:lpstr>
      <vt:lpstr>Работа в операционной</vt:lpstr>
      <vt:lpstr>Лабораторно-диагностические отделения обеспечены  </vt:lpstr>
      <vt:lpstr>Лабораторно-диагностическое оборудование </vt:lpstr>
      <vt:lpstr> Использование эндоскопического  видео-центра  во время операции   </vt:lpstr>
      <vt:lpstr> Использование эндоскопического оборудования для извлечение инородных предметов    </vt:lpstr>
      <vt:lpstr> Предметы, извлеченные врачами больницы эндоскопическим путем    </vt:lpstr>
      <vt:lpstr>Новое оборудование </vt:lpstr>
      <vt:lpstr>Новое оборудование </vt:lpstr>
      <vt:lpstr>Новое оборудование </vt:lpstr>
      <vt:lpstr>Презентация PowerPoint</vt:lpstr>
      <vt:lpstr>Кадровый потенциал</vt:lpstr>
      <vt:lpstr>Главный врач </vt:lpstr>
      <vt:lpstr>Заместитель руководителя по медицинской части</vt:lpstr>
      <vt:lpstr>Презентация PowerPoint</vt:lpstr>
      <vt:lpstr>Вакансии: </vt:lpstr>
      <vt:lpstr>Презентация PowerPoint</vt:lpstr>
      <vt:lpstr>Презентация PowerPoint</vt:lpstr>
      <vt:lpstr>СПАСИБО  ЗА 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Краткая характеристика  БУ «Сургутская городская клиническая больница» </dc:title>
  <cp:lastModifiedBy>Опарина Светлана Борисовна</cp:lastModifiedBy>
  <cp:revision>190</cp:revision>
  <cp:lastPrinted>2018-04-13T07:10:53Z</cp:lastPrinted>
  <dcterms:modified xsi:type="dcterms:W3CDTF">2018-04-23T06:53:34Z</dcterms:modified>
</cp:coreProperties>
</file>